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28" y="114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05.09.2023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material2/issues/4190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Workspace (Projekt) - Initialisierung / </a:t>
            </a:r>
            <a:r>
              <a:rPr lang="de-CH" dirty="0" err="1">
                <a:latin typeface="Bio Sans"/>
              </a:rPr>
              <a:t>Scaffolding</a:t>
            </a:r>
            <a:endParaRPr lang="de-CH" dirty="0"/>
          </a:p>
          <a:p>
            <a:r>
              <a:rPr lang="de-CH" dirty="0">
                <a:latin typeface="Bio Sans"/>
              </a:rPr>
              <a:t>Code-Generatoren auf Basis des Style Guides</a:t>
            </a:r>
            <a:endParaRPr lang="de-CH" dirty="0"/>
          </a:p>
          <a:p>
            <a:r>
              <a:rPr lang="de-CH" dirty="0">
                <a:latin typeface="Bio Sans"/>
              </a:rPr>
              <a:t>Hilfreiche Tools (</a:t>
            </a:r>
            <a:r>
              <a:rPr lang="de-CH" dirty="0" err="1">
                <a:latin typeface="Bio Sans"/>
              </a:rPr>
              <a:t>Testing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Linting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Builds</a:t>
            </a:r>
            <a:r>
              <a:rPr lang="de-CH" dirty="0">
                <a:latin typeface="Bio Sans"/>
              </a:rPr>
              <a:t>...usw.)</a:t>
            </a:r>
            <a:endParaRPr lang="de-CH" dirty="0"/>
          </a:p>
          <a:p>
            <a:r>
              <a:rPr lang="de-CH" dirty="0" err="1">
                <a:latin typeface="Bio Sans"/>
              </a:rPr>
              <a:t>Schematics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hlinkClick r:id="rId3"/>
              </a:rPr>
              <a:t>https://github.com/angular/angular-cli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914400" lvl="2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Applikation-Workspace mit der Angular CLI erstellen: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/>
              <a:t>CLI global installieren mit NPM</a:t>
            </a:r>
          </a:p>
          <a:p>
            <a:pPr lvl="1"/>
            <a:r>
              <a:rPr lang="de-CH" dirty="0" err="1">
                <a:latin typeface="Bio Sans"/>
              </a:rPr>
              <a:t>npm</a:t>
            </a:r>
            <a:r>
              <a:rPr lang="de-CH" dirty="0">
                <a:latin typeface="Bio Sans"/>
              </a:rPr>
              <a:t> i -g @angular</a:t>
            </a:r>
            <a:r>
              <a:rPr lang="de-CH">
                <a:latin typeface="Bio Sans"/>
              </a:rPr>
              <a:t>/cli@13.3.4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>
                <a:latin typeface="Bio Sans"/>
              </a:rPr>
              <a:t>Neue Applikation mit dem Namen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erstellen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new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command</a:t>
            </a:r>
            <a:r>
              <a:rPr lang="de-CH" dirty="0">
                <a:latin typeface="Bio Sans"/>
              </a:rPr>
              <a:t>)</a:t>
            </a:r>
          </a:p>
          <a:p>
            <a:pPr lvl="2"/>
            <a:r>
              <a:rPr lang="de-CH" dirty="0">
                <a:latin typeface="Bio Sans"/>
              </a:rPr>
              <a:t>Die Frage bezüglich Routings mit </a:t>
            </a:r>
            <a:r>
              <a:rPr lang="de-CH" b="1" dirty="0">
                <a:latin typeface="Bio Sans"/>
              </a:rPr>
              <a:t>NEIN </a:t>
            </a:r>
            <a:r>
              <a:rPr lang="de-CH" dirty="0">
                <a:latin typeface="Bio Sans"/>
              </a:rPr>
              <a:t>beantworten</a:t>
            </a:r>
          </a:p>
          <a:p>
            <a:pPr lvl="2"/>
            <a:r>
              <a:rPr lang="de-CH" dirty="0">
                <a:latin typeface="Bio Sans"/>
              </a:rPr>
              <a:t>Als Stylesheet </a:t>
            </a:r>
            <a:r>
              <a:rPr lang="de-CH" b="1" dirty="0">
                <a:latin typeface="Bio Sans"/>
              </a:rPr>
              <a:t>SCSS </a:t>
            </a:r>
            <a:r>
              <a:rPr lang="de-CH" dirty="0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Kann je nach Angular-Vers. variieren</a:t>
            </a:r>
            <a:endParaRPr lang="de-CH" dirty="0"/>
          </a:p>
          <a:p>
            <a:r>
              <a:rPr lang="de-CH" dirty="0"/>
              <a:t>Äusserste Schicht</a:t>
            </a:r>
          </a:p>
          <a:p>
            <a:pPr lvl="1"/>
            <a:r>
              <a:rPr lang="de-CH" dirty="0" err="1"/>
              <a:t>Config</a:t>
            </a:r>
            <a:r>
              <a:rPr lang="de-CH" dirty="0"/>
              <a:t> Files</a:t>
            </a:r>
          </a:p>
          <a:p>
            <a:pPr lvl="2"/>
            <a:r>
              <a:rPr lang="de-CH" dirty="0" err="1"/>
              <a:t>package.json</a:t>
            </a:r>
            <a:r>
              <a:rPr lang="de-CH" dirty="0"/>
              <a:t> / </a:t>
            </a:r>
            <a:r>
              <a:rPr lang="de-CH" dirty="0" err="1"/>
              <a:t>tsconfig.json</a:t>
            </a:r>
            <a:r>
              <a:rPr lang="de-CH" dirty="0"/>
              <a:t> ...</a:t>
            </a:r>
          </a:p>
          <a:p>
            <a:r>
              <a:rPr lang="de-CH" dirty="0" err="1"/>
              <a:t>src</a:t>
            </a:r>
            <a:r>
              <a:rPr lang="de-CH" dirty="0"/>
              <a:t> / root</a:t>
            </a:r>
          </a:p>
          <a:p>
            <a:pPr lvl="1"/>
            <a:r>
              <a:rPr lang="de-CH" dirty="0">
                <a:latin typeface="Bio Sans"/>
              </a:rPr>
              <a:t>Styles</a:t>
            </a:r>
            <a:endParaRPr lang="de-CH" dirty="0"/>
          </a:p>
          <a:p>
            <a:pPr lvl="1"/>
            <a:r>
              <a:rPr lang="de-CH" dirty="0"/>
              <a:t>index.html</a:t>
            </a:r>
          </a:p>
          <a:p>
            <a:r>
              <a:rPr lang="de-CH" dirty="0" err="1"/>
              <a:t>app</a:t>
            </a:r>
            <a:endParaRPr lang="de-CH" dirty="0"/>
          </a:p>
          <a:p>
            <a:pPr lvl="1"/>
            <a:r>
              <a:rPr lang="de-CH" dirty="0"/>
              <a:t>Module / </a:t>
            </a:r>
            <a:r>
              <a:rPr lang="de-CH" dirty="0" err="1"/>
              <a:t>Routes</a:t>
            </a:r>
            <a:endParaRPr lang="de-CH" dirty="0"/>
          </a:p>
          <a:p>
            <a:pPr lvl="1"/>
            <a:r>
              <a:rPr lang="de-CH" dirty="0"/>
              <a:t>Weitere </a:t>
            </a:r>
            <a:r>
              <a:rPr lang="de-CH" dirty="0" err="1"/>
              <a:t>Componenten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Surfing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417905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Tennis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280587" y="2308194"/>
            <a:ext cx="3207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>
                <a:cs typeface="Calibri"/>
              </a:rPr>
              <a:t>Family / Friends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72943F-C545-E550-980A-32108D4F86A3}"/>
              </a:ext>
            </a:extLst>
          </p:cNvPr>
          <p:cNvSpPr txBox="1"/>
          <p:nvPr/>
        </p:nvSpPr>
        <p:spPr>
          <a:xfrm>
            <a:off x="6618146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Gourmet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5A308-914D-0ABB-FA8E-B6E90ACA07AD}"/>
              </a:ext>
            </a:extLst>
          </p:cNvPr>
          <p:cNvSpPr txBox="1"/>
          <p:nvPr/>
        </p:nvSpPr>
        <p:spPr>
          <a:xfrm>
            <a:off x="7561360" y="3138576"/>
            <a:ext cx="1731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Movie-Nerd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F737DB-6374-7609-5C27-BCE3660957DB}"/>
              </a:ext>
            </a:extLst>
          </p:cNvPr>
          <p:cNvSpPr txBox="1"/>
          <p:nvPr/>
        </p:nvSpPr>
        <p:spPr>
          <a:xfrm>
            <a:off x="7942574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Reisen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842A43-1701-6A8E-2E17-E48AE87FAD54}"/>
              </a:ext>
            </a:extLst>
          </p:cNvPr>
          <p:cNvSpPr txBox="1"/>
          <p:nvPr/>
        </p:nvSpPr>
        <p:spPr>
          <a:xfrm>
            <a:off x="9005110" y="2738176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Natur</a:t>
            </a: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544433" y="27885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74F6A3-5295-6B7F-83C1-136699FA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96" y="3307082"/>
            <a:ext cx="6348105" cy="30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29" y="3607210"/>
            <a:ext cx="3623485" cy="253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628775" y="3593258"/>
            <a:ext cx="1355247" cy="1281236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036" y="1347879"/>
            <a:ext cx="5172635" cy="4320000"/>
          </a:xfrm>
        </p:spPr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46571" y="1347879"/>
            <a:ext cx="5319173" cy="2216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Mittagessen / Pausen / Ende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1. Pause ca. 10:15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Mittagessen ca. 12:45 (75min)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2. Pause ca. 15:30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Ende Workshop ca. 17:00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81910C-3587-2347-8848-EF3963B24C7B}"/>
              </a:ext>
            </a:extLst>
          </p:cNvPr>
          <p:cNvSpPr txBox="1">
            <a:spLocks/>
          </p:cNvSpPr>
          <p:nvPr/>
        </p:nvSpPr>
        <p:spPr>
          <a:xfrm>
            <a:off x="5886672" y="3629529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Zertifikat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Kann am Ende abgeholt werden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B5442-707A-D6BC-58DB-F9C33F52192A}"/>
              </a:ext>
            </a:extLst>
          </p:cNvPr>
          <p:cNvSpPr txBox="1">
            <a:spLocks/>
          </p:cNvSpPr>
          <p:nvPr/>
        </p:nvSpPr>
        <p:spPr>
          <a:xfrm>
            <a:off x="5886671" y="4648704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Ein Komponente ist eine 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 mit View</a:t>
            </a:r>
            <a:r>
              <a:rPr lang="de-CH" dirty="0">
                <a:latin typeface="Bio Sans"/>
              </a:rPr>
              <a:t> (Template)</a:t>
            </a:r>
            <a:endParaRPr lang="de-DE" dirty="0"/>
          </a:p>
          <a:p>
            <a:r>
              <a:rPr lang="de-CH" b="1" dirty="0">
                <a:latin typeface="Bio Sans"/>
              </a:rPr>
              <a:t>Strukturale-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Hinzufügen, Löschen, Ersetzen von Dom-Elementen)</a:t>
            </a:r>
            <a:endParaRPr lang="de-CH" dirty="0"/>
          </a:p>
          <a:p>
            <a:pPr marL="457200" lvl="1" indent="0">
              <a:buNone/>
            </a:pPr>
            <a:endParaRPr lang="en-US" i="1" dirty="0"/>
          </a:p>
          <a:p>
            <a:pPr marL="514350" indent="-514350">
              <a:buAutoNum type="arabicPeriod"/>
            </a:pPr>
            <a:endParaRPr lang="de-CH" dirty="0"/>
          </a:p>
          <a:p>
            <a:r>
              <a:rPr lang="de-CH" b="1" dirty="0">
                <a:latin typeface="Bio Sans"/>
              </a:rPr>
              <a:t>Attribut-Direktive: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Änderung des Styles und Erweiterung am 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Dom-Element</a:t>
            </a:r>
            <a:br>
              <a:rPr lang="en-US" i="1" dirty="0">
                <a:latin typeface="Bio Sans"/>
              </a:rPr>
            </a:br>
            <a:br>
              <a:rPr lang="en-US" i="1" dirty="0">
                <a:latin typeface="Bio Sans"/>
              </a:rPr>
            </a:br>
            <a:r>
              <a:rPr lang="en-US" sz="2000" dirty="0">
                <a:latin typeface="Bio Sans"/>
              </a:rPr>
              <a:t>&lt;p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 dirty="0">
                <a:latin typeface="Bio Sans"/>
              </a:rPr>
              <a:t>&gt;Highlight me!&lt;/p&gt;</a:t>
            </a:r>
            <a:endParaRPr lang="de-CH" sz="2000" i="1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'offene'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  <a:endParaRPr lang="de-CH" dirty="0"/>
          </a:p>
          <a:p>
            <a:pPr marL="914400" lvl="1"/>
            <a:r>
              <a:rPr lang="de-CH" dirty="0">
                <a:latin typeface="Bio Sans"/>
              </a:rPr>
              <a:t>Benutze 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-Pipe 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Verschiedene Plattformen (Web, Mobile-Web, Native-Mobile, Native-Desktop)</a:t>
            </a:r>
          </a:p>
          <a:p>
            <a:r>
              <a:rPr lang="de-CH" dirty="0">
                <a:latin typeface="Bio Sans"/>
              </a:rPr>
              <a:t>Sehr gutes </a:t>
            </a:r>
            <a:r>
              <a:rPr lang="de-CH" dirty="0" err="1">
                <a:latin typeface="Bio Sans"/>
              </a:rPr>
              <a:t>Tooling</a:t>
            </a:r>
            <a:r>
              <a:rPr lang="de-CH" dirty="0">
                <a:latin typeface="Bio Sans"/>
              </a:rPr>
              <a:t> via CLI (</a:t>
            </a:r>
            <a:r>
              <a:rPr lang="de-CH" dirty="0" err="1">
                <a:latin typeface="Bio Sans"/>
              </a:rPr>
              <a:t>Schematics</a:t>
            </a:r>
            <a:r>
              <a:rPr lang="de-CH">
                <a:latin typeface="Bio Sans"/>
              </a:rPr>
              <a:t>, Code-Generierung…)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(SSR-Angular 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059" y="1210448"/>
            <a:ext cx="3247425" cy="5754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Binding:</a:t>
            </a:r>
            <a:endParaRPr lang="de-C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79" y="2086859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09" y="4398458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3647521" y="3667548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latin typeface="Bio sans"/>
              </a:rPr>
              <a:t>Built</a:t>
            </a:r>
            <a:r>
              <a:rPr lang="de-DE" b="1" dirty="0">
                <a:latin typeface="Bio sans"/>
              </a:rPr>
              <a:t>-In </a:t>
            </a:r>
            <a:r>
              <a:rPr lang="de-DE" b="1" dirty="0" err="1">
                <a:latin typeface="Bio sans"/>
              </a:rPr>
              <a:t>CheckboxControlValueAccessor</a:t>
            </a:r>
            <a:r>
              <a:rPr lang="de-DE" b="1" dirty="0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8DB41F-D279-3664-5489-B81461E0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7" y="4832460"/>
            <a:ext cx="11593566" cy="5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8895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das entsprechende Modul mit der </a:t>
            </a:r>
            <a:r>
              <a:rPr lang="de-CH" b="1" dirty="0" err="1">
                <a:latin typeface="Bio Sans"/>
              </a:rPr>
              <a:t>ngModule-Directive</a:t>
            </a:r>
            <a:r>
              <a:rPr lang="de-CH" b="1" dirty="0">
                <a:latin typeface="Bio Sans"/>
              </a:rPr>
              <a:t>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FormsModule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von Angular 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FormsModule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</a:t>
            </a:r>
            <a:r>
              <a:rPr lang="de-CH" sz="2000" dirty="0" err="1">
                <a:latin typeface="Bio Sans"/>
              </a:rPr>
              <a:t>forms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571CBC-225D-149A-34EA-C61CF8F3250B}"/>
              </a:ext>
            </a:extLst>
          </p:cNvPr>
          <p:cNvSpPr txBox="1">
            <a:spLocks/>
          </p:cNvSpPr>
          <p:nvPr/>
        </p:nvSpPr>
        <p:spPr>
          <a:xfrm>
            <a:off x="816040" y="1562343"/>
            <a:ext cx="1051560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Um die Checkbox-</a:t>
            </a:r>
            <a:r>
              <a:rPr lang="de-CH" b="1" dirty="0" err="1">
                <a:latin typeface="Bio Sans"/>
              </a:rPr>
              <a:t>Componente</a:t>
            </a:r>
            <a:r>
              <a:rPr lang="de-CH" b="1" dirty="0">
                <a:latin typeface="Bio Sans"/>
              </a:rPr>
              <a:t> verwenden zu können müssen wir sie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MatCheckboxModule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MatCheckboxModule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'@angular/material/</a:t>
            </a:r>
            <a:r>
              <a:rPr lang="de-CH" sz="2000" dirty="0" err="1">
                <a:latin typeface="Bio Sans"/>
              </a:rPr>
              <a:t>checkbox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/>
              <a:t>Wenn wir nun etwas anwählen, wird das Element aber noch nicht in die andere Liste verschoben</a:t>
            </a:r>
          </a:p>
          <a:p>
            <a:r>
              <a:rPr lang="de-CH"/>
              <a:t>Hierzu müssen wir verstehen, dass es zwei Verhaltensweisen von Pipes gibt</a:t>
            </a:r>
          </a:p>
          <a:p>
            <a:r>
              <a:rPr lang="de-CH">
                <a:latin typeface="Bio Sans"/>
              </a:rPr>
              <a:t>pure?: true/false (default true)</a:t>
            </a:r>
            <a:endParaRPr lang="de-CH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68" y="3867332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Nun möchten wir auch die Möglichkeit haben, ein neues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via Formular zur Liste hinzuzufügen:</a:t>
            </a:r>
            <a:endParaRPr lang="de-DE" b="1" dirty="0"/>
          </a:p>
          <a:p>
            <a:r>
              <a:rPr lang="de-CH" dirty="0">
                <a:latin typeface="Bio Sans"/>
              </a:rPr>
              <a:t>Wir verwenden hierzu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</a:t>
            </a:r>
            <a:r>
              <a:rPr lang="de-CH" b="1" dirty="0">
                <a:latin typeface="Bio Sans"/>
              </a:rPr>
              <a:t> Forms»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Wir importieren das </a:t>
            </a:r>
            <a:r>
              <a:rPr lang="de-CH" b="1">
                <a:latin typeface="Bio Sans"/>
              </a:rPr>
              <a:t>«ReactiveFormsModule»</a:t>
            </a:r>
            <a:r>
              <a:rPr lang="de-CH">
                <a:latin typeface="Bio Sans"/>
              </a:rPr>
              <a:t> von Angular sowie das </a:t>
            </a:r>
            <a:r>
              <a:rPr lang="de-CH" b="1">
                <a:latin typeface="Bio Sans"/>
              </a:rPr>
              <a:t>«MatInputModule»</a:t>
            </a:r>
            <a:r>
              <a:rPr lang="de-CH">
                <a:latin typeface="Bio Sans"/>
              </a:rPr>
              <a:t> von Angular Material, um diese verwenden zu können</a:t>
            </a:r>
            <a:br>
              <a:rPr lang="de-CH">
                <a:latin typeface="Bio Sans"/>
              </a:rPr>
            </a:b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  <a:p>
            <a:r>
              <a:rPr lang="de-CH">
                <a:latin typeface="Bio Sans"/>
              </a:rPr>
              <a:t>In unserer Todo-Komponente erstellen wir eine neue FormGroup, die wir anschliessend auf die Form im Template binden</a:t>
            </a: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Anforderungen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22831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marL="457200" lvl="1" indent="0"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23B7E-AD05-11B9-729C-274891C9A90A}"/>
              </a:ext>
            </a:extLst>
          </p:cNvPr>
          <p:cNvSpPr txBox="1">
            <a:spLocks/>
          </p:cNvSpPr>
          <p:nvPr/>
        </p:nvSpPr>
        <p:spPr>
          <a:xfrm>
            <a:off x="816040" y="3736631"/>
            <a:ext cx="10515600" cy="22831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Schaut euch dafür nochmals die erstellte </a:t>
            </a:r>
            <a:r>
              <a:rPr lang="de-CH" b="1" dirty="0" err="1">
                <a:latin typeface="Bio Sans"/>
              </a:rPr>
              <a:t>FormGroup</a:t>
            </a:r>
            <a:r>
              <a:rPr lang="de-CH" b="1" dirty="0">
                <a:latin typeface="Bio Sans"/>
              </a:rPr>
              <a:t> an und folgende Methode von ihr:</a:t>
            </a:r>
          </a:p>
          <a:p>
            <a:pPr lvl="1"/>
            <a:r>
              <a:rPr lang="de-CH" dirty="0" err="1">
                <a:latin typeface="Bio Sans"/>
              </a:rPr>
              <a:t>reset</a:t>
            </a:r>
            <a:r>
              <a:rPr lang="de-CH" dirty="0">
                <a:latin typeface="Bio Sans"/>
              </a:rPr>
              <a:t>()</a:t>
            </a:r>
          </a:p>
          <a:p>
            <a:pPr marL="457200" lvl="1" indent="0">
              <a:buFont typeface="Arial"/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Font typeface="Arial"/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B9D1E1-EC44-F517-2954-37BA736FF462}"/>
              </a:ext>
            </a:extLst>
          </p:cNvPr>
          <p:cNvSpPr txBox="1"/>
          <p:nvPr/>
        </p:nvSpPr>
        <p:spPr>
          <a:xfrm>
            <a:off x="2426178" y="3773118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  <a:hlinkClick r:id="rId3"/>
              </a:rPr>
              <a:t>https://github.com/angular/material2/issues/4190</a:t>
            </a:r>
            <a:br>
              <a:rPr lang="de-DE" sz="2400" dirty="0">
                <a:latin typeface="Bio Sans"/>
              </a:rPr>
            </a:br>
            <a:r>
              <a:rPr lang="de-DE" sz="2400" dirty="0">
                <a:latin typeface="Bio Sans"/>
              </a:rPr>
              <a:t>(seit mittlerweile über 4 Jahren….;-))</a:t>
            </a:r>
          </a:p>
        </p:txBody>
      </p:sp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(Workaround)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1AEA61-0296-F663-BA0D-31E94262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2216933"/>
            <a:ext cx="5468058" cy="28872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472423" y="2293959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938094" y="4100247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FE9E6E-7983-F20A-B17E-668D4C435A37}"/>
              </a:ext>
            </a:extLst>
          </p:cNvPr>
          <p:cNvSpPr txBox="1"/>
          <p:nvPr/>
        </p:nvSpPr>
        <p:spPr>
          <a:xfrm>
            <a:off x="285750" y="5458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de-CH" sz="1800" b="1" dirty="0">
                <a:latin typeface="Bio Sans"/>
              </a:rPr>
              <a:t>Hilfestellung in Angular-Doku: </a:t>
            </a:r>
            <a:r>
              <a:rPr lang="de-CH" sz="1800" dirty="0">
                <a:latin typeface="Bio Sans"/>
              </a:rPr>
              <a:t>https://angular.io/cli/generate</a:t>
            </a:r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kontinuierlich aktualisiert vom Angular Core Team</a:t>
            </a:r>
          </a:p>
          <a:p>
            <a:r>
              <a:rPr lang="de-CH" dirty="0">
                <a:latin typeface="Bio Sans"/>
              </a:rPr>
              <a:t>basiert auf 'Best Practice'</a:t>
            </a:r>
            <a:endParaRPr lang="de-CH" dirty="0"/>
          </a:p>
          <a:p>
            <a:r>
              <a:rPr lang="de-CH" dirty="0">
                <a:latin typeface="Bio Sans"/>
              </a:rPr>
              <a:t>erste Anlaufstelle bei Fragen zu Design Patterns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latin typeface="Bio Sans"/>
                <a:hlinkClick r:id="rId2"/>
              </a:rPr>
              <a:t>https://angular.io/styleguide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Hint</a:t>
            </a:r>
            <a:r>
              <a:rPr lang="de-CH" sz="2000" dirty="0">
                <a:latin typeface="Bio Sans"/>
              </a:rPr>
              <a:t>: Benutze die Angular CLI um den </a:t>
            </a:r>
            <a:r>
              <a:rPr lang="de-CH" sz="2000" dirty="0" err="1">
                <a:latin typeface="Bio Sans"/>
              </a:rPr>
              <a:t>empty</a:t>
            </a:r>
            <a:r>
              <a:rPr lang="de-CH" sz="2000" dirty="0">
                <a:latin typeface="Bio Sans"/>
              </a:rPr>
              <a:t> Service zu generieren)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in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der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3817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wollen nun mit einem </a:t>
            </a:r>
            <a:r>
              <a:rPr lang="de-CH" b="1" dirty="0" err="1">
                <a:latin typeface="Bio Sans"/>
              </a:rPr>
              <a:t>Guard</a:t>
            </a:r>
            <a:r>
              <a:rPr lang="de-CH" b="1" dirty="0">
                <a:latin typeface="Bio Sans"/>
              </a:rPr>
              <a:t> verhindern, dass der Benutzer weg navigiert, falls es ungespeicherte Änderungen hat</a:t>
            </a:r>
            <a:endParaRPr lang="de-DE" b="1" dirty="0">
              <a:latin typeface="Bio Sans"/>
            </a:endParaRPr>
          </a:p>
          <a:p>
            <a:r>
              <a:rPr lang="de-CH" dirty="0">
                <a:latin typeface="Bio Sans"/>
              </a:rPr>
              <a:t>erstelle die Klasse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guards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pending-changes.guard.ts</a:t>
            </a:r>
            <a:r>
              <a:rPr lang="de-CH" b="1" dirty="0">
                <a:latin typeface="Bio Sans"/>
              </a:rPr>
              <a:t>»,</a:t>
            </a:r>
            <a:r>
              <a:rPr lang="de-CH" dirty="0">
                <a:latin typeface="Bio Sans"/>
              </a:rPr>
              <a:t> welche überprüft, ob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 </a:t>
            </a:r>
            <a:r>
              <a:rPr lang="de-CH" dirty="0">
                <a:latin typeface="Bio Sans"/>
              </a:rPr>
              <a:t>ist oder nicht</a:t>
            </a:r>
          </a:p>
          <a:p>
            <a:r>
              <a:rPr lang="de-CH" dirty="0">
                <a:latin typeface="Bio Sans"/>
              </a:rPr>
              <a:t>Falls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ist, soll eine Snackbarmeldung ausgegeben werden, dass noch ungespeicherte Änderungen vorhanden sind und darum nicht navigiert werden kann</a:t>
            </a:r>
          </a:p>
          <a:p>
            <a:pPr marL="0" indent="0">
              <a:buNone/>
            </a:pPr>
            <a:br>
              <a:rPr lang="de-CH" dirty="0">
                <a:latin typeface="Bio Sans"/>
              </a:rPr>
            </a:br>
            <a:r>
              <a:rPr lang="de-CH" b="1" dirty="0">
                <a:latin typeface="Bio Sans"/>
              </a:rPr>
              <a:t>Angular-Doku:</a:t>
            </a:r>
          </a:p>
          <a:p>
            <a:pPr marL="0" indent="0">
              <a:buNone/>
            </a:pPr>
            <a:r>
              <a:rPr lang="de-CH" dirty="0">
                <a:latin typeface="Bio Sans"/>
              </a:rPr>
              <a:t>https://angular.io/guide/router-tutorial-toh#candeactivate-handling-unsaved-changes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6000" dirty="0">
                <a:solidFill>
                  <a:srgbClr val="FFFFFF"/>
                </a:solidFill>
                <a:latin typeface="Bio Sans"/>
              </a:rPr>
              <a:t>Gratulation!</a:t>
            </a:r>
            <a:endParaRPr lang="de-CH" sz="6000" dirty="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Folgende Themen solltet ihr anschauen:</a:t>
            </a:r>
          </a:p>
          <a:p>
            <a:r>
              <a:rPr lang="de-CH" sz="2000" b="1" dirty="0">
                <a:latin typeface="Bio Sans"/>
              </a:rPr>
              <a:t>Change </a:t>
            </a:r>
            <a:r>
              <a:rPr lang="de-CH" sz="2000" b="1" dirty="0" err="1">
                <a:latin typeface="Bio Sans"/>
              </a:rPr>
              <a:t>Detection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Strategy</a:t>
            </a:r>
            <a:r>
              <a:rPr lang="de-CH" sz="2000" dirty="0">
                <a:latin typeface="Bio Sans"/>
              </a:rPr>
              <a:t>/Performance &amp; </a:t>
            </a:r>
            <a:r>
              <a:rPr lang="de-CH" sz="2000" dirty="0" err="1">
                <a:latin typeface="Bio Sans"/>
              </a:rPr>
              <a:t>ExpressionChangedAfterItHasBeenCheckedError</a:t>
            </a:r>
            <a:r>
              <a:rPr lang="de-CH" sz="2000" dirty="0">
                <a:latin typeface="Bio Sans"/>
              </a:rPr>
              <a:t>)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Injection</a:t>
            </a:r>
            <a:endParaRPr lang="de-CH" sz="2000" dirty="0">
              <a:latin typeface="Bio Sans"/>
            </a:endParaRPr>
          </a:p>
          <a:p>
            <a:r>
              <a:rPr lang="de-CH" sz="2000" b="1" dirty="0">
                <a:latin typeface="Bio Sans"/>
              </a:rPr>
              <a:t>State-Management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Redux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pattern</a:t>
            </a:r>
            <a:r>
              <a:rPr lang="de-CH" sz="2000" dirty="0">
                <a:latin typeface="Bio Sans"/>
              </a:rPr>
              <a:t>, </a:t>
            </a:r>
            <a:r>
              <a:rPr lang="de-CH" sz="2000" dirty="0" err="1">
                <a:latin typeface="Bio Sans"/>
              </a:rPr>
              <a:t>NgRx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internationalization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View </a:t>
            </a:r>
            <a:r>
              <a:rPr lang="de-CH" sz="2000" b="1" dirty="0" err="1">
                <a:latin typeface="Bio Sans"/>
              </a:rPr>
              <a:t>Encapsulation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(Styling </a:t>
            </a:r>
            <a:r>
              <a:rPr lang="de-CH" sz="2000" dirty="0" err="1">
                <a:latin typeface="Bio Sans"/>
              </a:rPr>
              <a:t>of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components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Container-/ </a:t>
            </a:r>
            <a:r>
              <a:rPr lang="de-CH" sz="2000" b="1" dirty="0" err="1">
                <a:latin typeface="Bio Sans"/>
              </a:rPr>
              <a:t>Presentation</a:t>
            </a:r>
            <a:r>
              <a:rPr lang="de-CH" sz="2000" b="1" dirty="0">
                <a:latin typeface="Bio Sans"/>
              </a:rPr>
              <a:t>-Components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WebComponents</a:t>
            </a:r>
            <a:r>
              <a:rPr lang="de-CH" sz="2000" b="1" dirty="0">
                <a:latin typeface="Bio Sans"/>
              </a:rPr>
              <a:t> (Angular Elements)</a:t>
            </a:r>
            <a:endParaRPr lang="de-CH" sz="2000" b="1" dirty="0"/>
          </a:p>
          <a:p>
            <a:r>
              <a:rPr lang="de-CH" sz="2000" b="1" dirty="0">
                <a:latin typeface="Bio Sans"/>
              </a:rPr>
              <a:t>SSR (Angular </a:t>
            </a:r>
            <a:r>
              <a:rPr lang="de-CH" sz="2000" b="1" dirty="0" err="1">
                <a:latin typeface="Bio Sans"/>
              </a:rPr>
              <a:t>Univeral</a:t>
            </a:r>
            <a:r>
              <a:rPr lang="de-CH" sz="2000" b="1" dirty="0">
                <a:latin typeface="Bio Sans"/>
              </a:rPr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3896</Words>
  <Application>Microsoft Office PowerPoint</Application>
  <PresentationFormat>Breitbild</PresentationFormat>
  <Paragraphs>635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2)</vt:lpstr>
      <vt:lpstr>Theorie: The Component</vt:lpstr>
      <vt:lpstr>Angular Tutorial (Aufgabe 2)</vt:lpstr>
      <vt:lpstr>Angular Tutorial (Aufgabe 3)</vt:lpstr>
      <vt:lpstr>Angular Tutorial (Aufgabe 3)</vt:lpstr>
      <vt:lpstr>Theorie: Metadata</vt:lpstr>
      <vt:lpstr>Theorie: The Template</vt:lpstr>
      <vt:lpstr>Angular Tutorial (Aufgabe 4)</vt:lpstr>
      <vt:lpstr>Angular Tutorial</vt:lpstr>
      <vt:lpstr>Angular Tutorial (Aufgabe 4)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5)</vt:lpstr>
      <vt:lpstr>Angular Tutorial: (Aufgabe 5)</vt:lpstr>
      <vt:lpstr>Angular Tutorial (Aufgabe 5)</vt:lpstr>
      <vt:lpstr>Wie können wir diese Fehler beheben?</vt:lpstr>
      <vt:lpstr>Angular Tutorial (Aufgabe 5)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6)</vt:lpstr>
      <vt:lpstr>Angular Tutorial (Aufgabe 6)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7)</vt:lpstr>
      <vt:lpstr>Angular Tutorial (Aufgabe 7)</vt:lpstr>
      <vt:lpstr>Theorie: Pure or inpure pipe?</vt:lpstr>
      <vt:lpstr>Angular Tutorial (Aufgabe 7)</vt:lpstr>
      <vt:lpstr>Theorie: Forms</vt:lpstr>
      <vt:lpstr>Angular Tutorial</vt:lpstr>
      <vt:lpstr>Angular Tutorial (Aufgabe 8)</vt:lpstr>
      <vt:lpstr>Angular Tutorial (Aufgabe 8)</vt:lpstr>
      <vt:lpstr>Angular Tutorial (Aufgabe 9)</vt:lpstr>
      <vt:lpstr>Angular Tutorial (Aufgabe 10)</vt:lpstr>
      <vt:lpstr>Angular Tutorial (Aufgabe 10)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11)</vt:lpstr>
      <vt:lpstr>Angular Tutorial</vt:lpstr>
      <vt:lpstr>Angular Tutorial (Aufgabe 11)</vt:lpstr>
      <vt:lpstr>SERVICES</vt:lpstr>
      <vt:lpstr>Theorie: Service</vt:lpstr>
      <vt:lpstr>Theorie: HttpClient</vt:lpstr>
      <vt:lpstr>Angular Tutorial</vt:lpstr>
      <vt:lpstr>Angular Tutorial (Aufgabe 12)</vt:lpstr>
      <vt:lpstr>Angular Tutorial (Aufgabe 12)</vt:lpstr>
      <vt:lpstr>Angular Tutorial (Aufgabe 13)</vt:lpstr>
      <vt:lpstr>Modularisierung</vt:lpstr>
      <vt:lpstr>Theorie: Module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82</cp:revision>
  <dcterms:created xsi:type="dcterms:W3CDTF">2020-05-31T11:39:20Z</dcterms:created>
  <dcterms:modified xsi:type="dcterms:W3CDTF">2023-09-05T14:09:30Z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